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4" r:id="rId1"/>
  </p:sldMasterIdLst>
  <p:notesMasterIdLst>
    <p:notesMasterId r:id="rId11"/>
  </p:notesMasterIdLst>
  <p:sldIdLst>
    <p:sldId id="256" r:id="rId2"/>
    <p:sldId id="292" r:id="rId3"/>
    <p:sldId id="283" r:id="rId4"/>
    <p:sldId id="282" r:id="rId5"/>
    <p:sldId id="286" r:id="rId6"/>
    <p:sldId id="284" r:id="rId7"/>
    <p:sldId id="291" r:id="rId8"/>
    <p:sldId id="289" r:id="rId9"/>
    <p:sldId id="290" r:id="rId1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B9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00" autoAdjust="0"/>
    <p:restoredTop sz="94660"/>
  </p:normalViewPr>
  <p:slideViewPr>
    <p:cSldViewPr>
      <p:cViewPr varScale="1">
        <p:scale>
          <a:sx n="96" d="100"/>
          <a:sy n="96" d="100"/>
        </p:scale>
        <p:origin x="942" y="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2BDAC02-56A0-45F4-A1F7-41BAC832A3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483B1-BFAF-470B-861B-54EB115724C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519F99BE-DF88-4DD8-A094-ACDDF498E406}" type="datetimeFigureOut">
              <a:rPr lang="en-US"/>
              <a:pPr>
                <a:defRPr/>
              </a:pPr>
              <a:t>4/20/2023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1C06992-8298-4E8B-8729-AD443CD58D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CE8B0D0-A88D-448A-B0F9-EC45DB2D16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B08F4-94D2-4225-9798-C4816F01AC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2C1093-6AE9-485A-8F00-CC5277315C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3E465B43-01CF-4649-B983-08A4AF2F4D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>
            <a:extLst>
              <a:ext uri="{FF2B5EF4-FFF2-40B4-BE49-F238E27FC236}">
                <a16:creationId xmlns:a16="http://schemas.microsoft.com/office/drawing/2014/main" id="{AF701494-9E18-40A6-BDE4-F941A2A75D4E}"/>
              </a:ext>
            </a:extLst>
          </p:cNvPr>
          <p:cNvSpPr/>
          <p:nvPr userDrawn="1"/>
        </p:nvSpPr>
        <p:spPr>
          <a:xfrm flipV="1">
            <a:off x="0" y="61531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2794A0EC-834C-42CE-9CE3-5FDC6D8C958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4875" y="624205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Shape 4">
            <a:extLst>
              <a:ext uri="{FF2B5EF4-FFF2-40B4-BE49-F238E27FC236}">
                <a16:creationId xmlns:a16="http://schemas.microsoft.com/office/drawing/2014/main" id="{05123BD4-E098-4FFF-BB10-72EB04F1C26D}"/>
              </a:ext>
            </a:extLst>
          </p:cNvPr>
          <p:cNvSpPr txBox="1"/>
          <p:nvPr userDrawn="1"/>
        </p:nvSpPr>
        <p:spPr>
          <a:xfrm>
            <a:off x="9756775" y="6577014"/>
            <a:ext cx="2374900" cy="148951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525" b="1" spc="-1" dirty="0">
                <a:solidFill>
                  <a:srgbClr val="2E3192"/>
                </a:solidFill>
                <a:latin typeface="Palatino"/>
              </a:rPr>
              <a:t>Department of Electrical and Electronics Engineering</a:t>
            </a:r>
            <a:endParaRPr lang="en-IN" sz="525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8" name="Line 7">
            <a:extLst>
              <a:ext uri="{FF2B5EF4-FFF2-40B4-BE49-F238E27FC236}">
                <a16:creationId xmlns:a16="http://schemas.microsoft.com/office/drawing/2014/main" id="{D3A5E376-9EA0-4E66-BF05-0CA008959557}"/>
              </a:ext>
            </a:extLst>
          </p:cNvPr>
          <p:cNvSpPr/>
          <p:nvPr userDrawn="1"/>
        </p:nvSpPr>
        <p:spPr>
          <a:xfrm flipV="1">
            <a:off x="0" y="6183313"/>
            <a:ext cx="12192000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AC5823F-DD36-4B7C-86A5-75FFBD0330E0}"/>
              </a:ext>
            </a:extLst>
          </p:cNvPr>
          <p:cNvSpPr txBox="1">
            <a:spLocks/>
          </p:cNvSpPr>
          <p:nvPr userDrawn="1"/>
        </p:nvSpPr>
        <p:spPr>
          <a:xfrm>
            <a:off x="0" y="-1588"/>
            <a:ext cx="12192000" cy="865188"/>
          </a:xfrm>
          <a:prstGeom prst="rect">
            <a:avLst/>
          </a:prstGeom>
          <a:solidFill>
            <a:srgbClr val="2E3192"/>
          </a:solidFill>
        </p:spPr>
        <p:txBody>
          <a:bodyPr>
            <a:normAutofit/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>
              <a:defRPr/>
            </a:pPr>
            <a:endParaRPr lang="en-US" sz="2700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53BC6A5-1A5A-4DA2-9D84-7729018F431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ctr">
              <a:defRPr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/>
              <a:t>Switched Mode Power Converter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430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95924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2">
            <a:extLst>
              <a:ext uri="{FF2B5EF4-FFF2-40B4-BE49-F238E27FC236}">
                <a16:creationId xmlns:a16="http://schemas.microsoft.com/office/drawing/2014/main" id="{0F638D4A-CC94-44BD-BE7C-0A89112C524B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194A4DAB-6BFD-48E9-8A1C-48AA3080BFE5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Line 3">
            <a:extLst>
              <a:ext uri="{FF2B5EF4-FFF2-40B4-BE49-F238E27FC236}">
                <a16:creationId xmlns:a16="http://schemas.microsoft.com/office/drawing/2014/main" id="{91CCA40F-96A8-44B1-AC0E-94E8EA4D8955}"/>
              </a:ext>
            </a:extLst>
          </p:cNvPr>
          <p:cNvSpPr/>
          <p:nvPr userDrawn="1"/>
        </p:nvSpPr>
        <p:spPr>
          <a:xfrm flipV="1">
            <a:off x="0" y="61531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" name="Picture 9">
            <a:extLst>
              <a:ext uri="{FF2B5EF4-FFF2-40B4-BE49-F238E27FC236}">
                <a16:creationId xmlns:a16="http://schemas.microsoft.com/office/drawing/2014/main" id="{58611F69-42A6-49A8-A904-EC5816A1AE8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0589" y="6203952"/>
            <a:ext cx="27908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Shape 4">
            <a:extLst>
              <a:ext uri="{FF2B5EF4-FFF2-40B4-BE49-F238E27FC236}">
                <a16:creationId xmlns:a16="http://schemas.microsoft.com/office/drawing/2014/main" id="{D0375172-788A-4A9C-BFAC-65CC8951FAEC}"/>
              </a:ext>
            </a:extLst>
          </p:cNvPr>
          <p:cNvSpPr txBox="1"/>
          <p:nvPr userDrawn="1"/>
        </p:nvSpPr>
        <p:spPr>
          <a:xfrm>
            <a:off x="4863081" y="6605589"/>
            <a:ext cx="2604519" cy="191270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800" b="1" spc="-1" dirty="0">
                <a:solidFill>
                  <a:srgbClr val="2E3192"/>
                </a:solidFill>
                <a:latin typeface="Palatino"/>
              </a:rPr>
              <a:t>Department of Electrical and Electronics Engineering</a:t>
            </a:r>
            <a:endParaRPr lang="en-IN" sz="80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7" name="TextShape 6">
            <a:extLst>
              <a:ext uri="{FF2B5EF4-FFF2-40B4-BE49-F238E27FC236}">
                <a16:creationId xmlns:a16="http://schemas.microsoft.com/office/drawing/2014/main" id="{BCE8C732-7783-44C1-9080-4EF2144D8DD8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20-04-2023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8" name="Line 7">
            <a:extLst>
              <a:ext uri="{FF2B5EF4-FFF2-40B4-BE49-F238E27FC236}">
                <a16:creationId xmlns:a16="http://schemas.microsoft.com/office/drawing/2014/main" id="{B5A090DA-D713-4BF3-BA87-66A76F84BE9A}"/>
              </a:ext>
            </a:extLst>
          </p:cNvPr>
          <p:cNvSpPr/>
          <p:nvPr userDrawn="1"/>
        </p:nvSpPr>
        <p:spPr>
          <a:xfrm flipV="1">
            <a:off x="0" y="6183313"/>
            <a:ext cx="12192000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1786759" y="3034862"/>
            <a:ext cx="8177048" cy="788276"/>
          </a:xfrm>
          <a:prstGeom prst="rect">
            <a:avLst/>
          </a:prstGeom>
          <a:solidFill>
            <a:srgbClr val="2E3192"/>
          </a:solidFill>
        </p:spPr>
        <p:txBody>
          <a:bodyPr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877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2">
            <a:extLst>
              <a:ext uri="{FF2B5EF4-FFF2-40B4-BE49-F238E27FC236}">
                <a16:creationId xmlns:a16="http://schemas.microsoft.com/office/drawing/2014/main" id="{FC13E972-B5B8-4BAE-AB27-045A4B1F685D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41C2B04A-02E7-493E-AF28-A2FA70A549D7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 dirty="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AF26997B-6D54-4F79-BEAA-B8A2FBDE0BC5}"/>
              </a:ext>
            </a:extLst>
          </p:cNvPr>
          <p:cNvSpPr/>
          <p:nvPr userDrawn="1"/>
        </p:nvSpPr>
        <p:spPr>
          <a:xfrm flipV="1">
            <a:off x="0" y="61531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TextShape 6">
            <a:extLst>
              <a:ext uri="{FF2B5EF4-FFF2-40B4-BE49-F238E27FC236}">
                <a16:creationId xmlns:a16="http://schemas.microsoft.com/office/drawing/2014/main" id="{77538C78-1CFC-4DC7-9F3D-E66390D27661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20-04-2023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557FE46A-2A72-4465-8B3B-9D0C5F8A630B}"/>
              </a:ext>
            </a:extLst>
          </p:cNvPr>
          <p:cNvSpPr/>
          <p:nvPr userDrawn="1"/>
        </p:nvSpPr>
        <p:spPr>
          <a:xfrm flipV="1">
            <a:off x="0" y="6183313"/>
            <a:ext cx="12192000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794"/>
            <a:ext cx="12192000" cy="864000"/>
          </a:xfrm>
          <a:prstGeom prst="rect">
            <a:avLst/>
          </a:prstGeom>
          <a:solidFill>
            <a:srgbClr val="2E3192"/>
          </a:solidFill>
        </p:spPr>
        <p:txBody>
          <a:bodyPr anchor="ctr"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71935"/>
            <a:ext cx="12192000" cy="5209554"/>
          </a:xfrm>
          <a:prstGeom prst="rect">
            <a:avLst/>
          </a:prstGeom>
        </p:spPr>
        <p:txBody>
          <a:bodyPr/>
          <a:lstStyle>
            <a:lvl1pPr marL="404813" indent="-404813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311944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315516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326231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26551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8FBB3E09-21D7-4B5A-9B6A-B916CB3A6A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2E3192"/>
                </a:solidFill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 dirty="0"/>
              <a:t>Switched Mode Power Converter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793" y="629270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379733" y="6628966"/>
            <a:ext cx="3000555" cy="160492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00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2677661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2">
            <a:extLst>
              <a:ext uri="{FF2B5EF4-FFF2-40B4-BE49-F238E27FC236}">
                <a16:creationId xmlns:a16="http://schemas.microsoft.com/office/drawing/2014/main" id="{6AF6C783-B0D3-4C62-AB18-4E04497C70C6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FC49F548-0547-4923-932F-BD0836ADED58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8" name="TextShape 6">
            <a:extLst>
              <a:ext uri="{FF2B5EF4-FFF2-40B4-BE49-F238E27FC236}">
                <a16:creationId xmlns:a16="http://schemas.microsoft.com/office/drawing/2014/main" id="{5C9B34DF-1CB0-46D0-BBD7-DF21CEA10A43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20-04-2023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9" name="Line 3">
            <a:extLst>
              <a:ext uri="{FF2B5EF4-FFF2-40B4-BE49-F238E27FC236}">
                <a16:creationId xmlns:a16="http://schemas.microsoft.com/office/drawing/2014/main" id="{1F1387DA-3AFB-4237-B939-F23A0B7A1E65}"/>
              </a:ext>
            </a:extLst>
          </p:cNvPr>
          <p:cNvSpPr/>
          <p:nvPr userDrawn="1"/>
        </p:nvSpPr>
        <p:spPr>
          <a:xfrm flipV="1">
            <a:off x="0" y="61916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4724" y="1253331"/>
            <a:ext cx="5181600" cy="4351338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324" y="1253331"/>
            <a:ext cx="5181600" cy="4351338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-794"/>
            <a:ext cx="12192000" cy="864000"/>
          </a:xfrm>
          <a:prstGeom prst="rect">
            <a:avLst/>
          </a:prstGeom>
          <a:solidFill>
            <a:srgbClr val="2E3192"/>
          </a:solidFill>
        </p:spPr>
        <p:txBody>
          <a:bodyPr anchor="ctr"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793" y="629270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379733" y="6628966"/>
            <a:ext cx="3000555" cy="160492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00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FBB3E09-21D7-4B5A-9B6A-B916CB3A6A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2E3192"/>
                </a:solidFill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 dirty="0"/>
              <a:t>Switched Mode Power Converter</a:t>
            </a:r>
          </a:p>
        </p:txBody>
      </p:sp>
    </p:spTree>
    <p:extLst>
      <p:ext uri="{BB962C8B-B14F-4D97-AF65-F5344CB8AC3E}">
        <p14:creationId xmlns:p14="http://schemas.microsoft.com/office/powerpoint/2010/main" val="3898088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C2A7813C-85C2-496F-B47C-9CF7506BF4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7944" y="1397001"/>
            <a:ext cx="6605371" cy="4387151"/>
          </a:xfrm>
          <a:prstGeom prst="round2Diag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5B0FF6A-5748-4C81-8F1F-61F8AAB5788F}"/>
              </a:ext>
            </a:extLst>
          </p:cNvPr>
          <p:cNvSpPr txBox="1">
            <a:spLocks/>
          </p:cNvSpPr>
          <p:nvPr userDrawn="1"/>
        </p:nvSpPr>
        <p:spPr>
          <a:xfrm>
            <a:off x="136353" y="1225961"/>
            <a:ext cx="4984964" cy="4716288"/>
          </a:xfrm>
          <a:prstGeom prst="rect">
            <a:avLst/>
          </a:prstGeom>
          <a:solidFill>
            <a:srgbClr val="2E3192"/>
          </a:solidFill>
          <a:ln w="1143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contourW="12700">
            <a:bevelT w="152400" h="152400"/>
            <a:contourClr>
              <a:srgbClr val="FDB913"/>
            </a:contourClr>
          </a:sp3d>
        </p:spPr>
        <p:txBody>
          <a:bodyPr vert="horz" lIns="68580" tIns="34290" rIns="68580" bIns="34290" rtlCol="0" anchor="t">
            <a:normAutofit/>
            <a:sp3d extrusionH="57150" prstMaterial="metal">
              <a:bevelT w="304800" prst="artDeco"/>
              <a:bevelB w="292100"/>
            </a:sp3d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rgbClr val="FDB913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11DCF33-ECD8-47AE-9FD4-45147426CB1C}"/>
              </a:ext>
            </a:extLst>
          </p:cNvPr>
          <p:cNvSpPr txBox="1">
            <a:spLocks/>
          </p:cNvSpPr>
          <p:nvPr userDrawn="1"/>
        </p:nvSpPr>
        <p:spPr>
          <a:xfrm>
            <a:off x="0" y="0"/>
            <a:ext cx="12192000" cy="863488"/>
          </a:xfrm>
          <a:prstGeom prst="rect">
            <a:avLst/>
          </a:prstGeom>
          <a:solidFill>
            <a:srgbClr val="2E3192"/>
          </a:solidFill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1" i="0" u="none" strike="noStrike" kern="1200" cap="none" spc="0" normalizeH="0" baseline="0" dirty="0">
                <a:ln>
                  <a:noFill/>
                </a:ln>
                <a:solidFill>
                  <a:srgbClr val="FDB913"/>
                </a:solidFill>
                <a:effectLst/>
                <a:uLnTx/>
                <a:uFillTx/>
                <a:latin typeface="Garamond" panose="02020404030301010803" pitchFamily="18" charset="0"/>
                <a:ea typeface="+mj-ea"/>
                <a:cs typeface="+mj-cs"/>
              </a:rPr>
              <a:t>Department of  Electrical and Electronics Engineering</a:t>
            </a:r>
          </a:p>
        </p:txBody>
      </p:sp>
      <p:sp>
        <p:nvSpPr>
          <p:cNvPr id="8" name="Line 3">
            <a:extLst>
              <a:ext uri="{FF2B5EF4-FFF2-40B4-BE49-F238E27FC236}">
                <a16:creationId xmlns:a16="http://schemas.microsoft.com/office/drawing/2014/main" id="{196A57E4-390B-4031-9EE0-1ABF67837D49}"/>
              </a:ext>
            </a:extLst>
          </p:cNvPr>
          <p:cNvSpPr/>
          <p:nvPr userDrawn="1"/>
        </p:nvSpPr>
        <p:spPr>
          <a:xfrm flipV="1">
            <a:off x="-361" y="6266223"/>
            <a:ext cx="12192361" cy="0"/>
          </a:xfrm>
          <a:prstGeom prst="line">
            <a:avLst/>
          </a:prstGeom>
          <a:ln w="2556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793" y="6340827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379733" y="6677091"/>
            <a:ext cx="3000555" cy="160492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00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1644186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2">
            <a:extLst>
              <a:ext uri="{FF2B5EF4-FFF2-40B4-BE49-F238E27FC236}">
                <a16:creationId xmlns:a16="http://schemas.microsoft.com/office/drawing/2014/main" id="{FC13E972-B5B8-4BAE-AB27-045A4B1F685D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41C2B04A-02E7-493E-AF28-A2FA70A549D7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 dirty="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AF26997B-6D54-4F79-BEAA-B8A2FBDE0BC5}"/>
              </a:ext>
            </a:extLst>
          </p:cNvPr>
          <p:cNvSpPr/>
          <p:nvPr userDrawn="1"/>
        </p:nvSpPr>
        <p:spPr>
          <a:xfrm flipV="1">
            <a:off x="0" y="61531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TextShape 6">
            <a:extLst>
              <a:ext uri="{FF2B5EF4-FFF2-40B4-BE49-F238E27FC236}">
                <a16:creationId xmlns:a16="http://schemas.microsoft.com/office/drawing/2014/main" id="{77538C78-1CFC-4DC7-9F3D-E66390D27661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20-04-2023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557FE46A-2A72-4465-8B3B-9D0C5F8A630B}"/>
              </a:ext>
            </a:extLst>
          </p:cNvPr>
          <p:cNvSpPr/>
          <p:nvPr userDrawn="1"/>
        </p:nvSpPr>
        <p:spPr>
          <a:xfrm flipV="1">
            <a:off x="0" y="6183313"/>
            <a:ext cx="12192000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794"/>
            <a:ext cx="12192000" cy="864000"/>
          </a:xfrm>
          <a:prstGeom prst="rect">
            <a:avLst/>
          </a:prstGeom>
          <a:solidFill>
            <a:srgbClr val="2E3192"/>
          </a:solidFill>
        </p:spPr>
        <p:txBody>
          <a:bodyPr anchor="ctr"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71935"/>
            <a:ext cx="12192000" cy="5209554"/>
          </a:xfrm>
          <a:prstGeom prst="rect">
            <a:avLst/>
          </a:prstGeom>
        </p:spPr>
        <p:txBody>
          <a:bodyPr/>
          <a:lstStyle>
            <a:lvl1pPr marL="404813" indent="-404813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311944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315516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326231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26551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793" y="629270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379733" y="6628966"/>
            <a:ext cx="3000555" cy="160492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00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FBB3E09-21D7-4B5A-9B6A-B916CB3A6A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2E3192"/>
                </a:solidFill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 dirty="0"/>
              <a:t>Switched Mode Power Converter</a:t>
            </a:r>
          </a:p>
        </p:txBody>
      </p:sp>
    </p:spTree>
    <p:extLst>
      <p:ext uri="{BB962C8B-B14F-4D97-AF65-F5344CB8AC3E}">
        <p14:creationId xmlns:p14="http://schemas.microsoft.com/office/powerpoint/2010/main" val="360324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2">
            <a:extLst>
              <a:ext uri="{FF2B5EF4-FFF2-40B4-BE49-F238E27FC236}">
                <a16:creationId xmlns:a16="http://schemas.microsoft.com/office/drawing/2014/main" id="{6AF6C783-B0D3-4C62-AB18-4E04497C70C6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FC49F548-0547-4923-932F-BD0836ADED58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8" name="TextShape 6">
            <a:extLst>
              <a:ext uri="{FF2B5EF4-FFF2-40B4-BE49-F238E27FC236}">
                <a16:creationId xmlns:a16="http://schemas.microsoft.com/office/drawing/2014/main" id="{5C9B34DF-1CB0-46D0-BBD7-DF21CEA10A43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20-04-2023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9" name="Line 3">
            <a:extLst>
              <a:ext uri="{FF2B5EF4-FFF2-40B4-BE49-F238E27FC236}">
                <a16:creationId xmlns:a16="http://schemas.microsoft.com/office/drawing/2014/main" id="{1F1387DA-3AFB-4237-B939-F23A0B7A1E65}"/>
              </a:ext>
            </a:extLst>
          </p:cNvPr>
          <p:cNvSpPr/>
          <p:nvPr userDrawn="1"/>
        </p:nvSpPr>
        <p:spPr>
          <a:xfrm flipV="1">
            <a:off x="0" y="61916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4724" y="1253331"/>
            <a:ext cx="5181600" cy="4351338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324" y="1253331"/>
            <a:ext cx="5181600" cy="4351338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-794"/>
            <a:ext cx="12192000" cy="864000"/>
          </a:xfrm>
          <a:prstGeom prst="rect">
            <a:avLst/>
          </a:prstGeom>
          <a:solidFill>
            <a:srgbClr val="2E3192"/>
          </a:solidFill>
        </p:spPr>
        <p:txBody>
          <a:bodyPr anchor="ctr"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793" y="629270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379733" y="6628966"/>
            <a:ext cx="3000555" cy="160492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00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FBB3E09-21D7-4B5A-9B6A-B916CB3A6A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2E3192"/>
                </a:solidFill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 dirty="0"/>
              <a:t>Switched Mode Power Converter</a:t>
            </a:r>
          </a:p>
        </p:txBody>
      </p:sp>
    </p:spTree>
    <p:extLst>
      <p:ext uri="{BB962C8B-B14F-4D97-AF65-F5344CB8AC3E}">
        <p14:creationId xmlns:p14="http://schemas.microsoft.com/office/powerpoint/2010/main" val="3389475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2">
            <a:extLst>
              <a:ext uri="{FF2B5EF4-FFF2-40B4-BE49-F238E27FC236}">
                <a16:creationId xmlns:a16="http://schemas.microsoft.com/office/drawing/2014/main" id="{FC13E972-B5B8-4BAE-AB27-045A4B1F685D}"/>
              </a:ext>
            </a:extLst>
          </p:cNvPr>
          <p:cNvSpPr txBox="1">
            <a:spLocks/>
          </p:cNvSpPr>
          <p:nvPr userDrawn="1"/>
        </p:nvSpPr>
        <p:spPr>
          <a:xfrm>
            <a:off x="71439" y="6269038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41C2B04A-02E7-493E-AF28-A2FA70A549D7}" type="slidenum">
              <a:rPr lang="en-IN" altLang="en-US" sz="900" smtClean="0">
                <a:solidFill>
                  <a:srgbClr val="8F93C7"/>
                </a:solidFill>
                <a:latin typeface="Garamond" panose="02020404030301010803" pitchFamily="18" charset="0"/>
              </a:rPr>
              <a:pPr algn="ctr" eaLnBrk="1" hangingPunct="1">
                <a:defRPr/>
              </a:pPr>
              <a:t>‹#›</a:t>
            </a:fld>
            <a:endParaRPr lang="en-IN" altLang="en-US" sz="900">
              <a:solidFill>
                <a:srgbClr val="898989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Line 3">
            <a:extLst>
              <a:ext uri="{FF2B5EF4-FFF2-40B4-BE49-F238E27FC236}">
                <a16:creationId xmlns:a16="http://schemas.microsoft.com/office/drawing/2014/main" id="{AF26997B-6D54-4F79-BEAA-B8A2FBDE0BC5}"/>
              </a:ext>
            </a:extLst>
          </p:cNvPr>
          <p:cNvSpPr/>
          <p:nvPr userDrawn="1"/>
        </p:nvSpPr>
        <p:spPr>
          <a:xfrm flipV="1">
            <a:off x="0" y="6153150"/>
            <a:ext cx="12192000" cy="0"/>
          </a:xfrm>
          <a:prstGeom prst="line">
            <a:avLst/>
          </a:prstGeom>
          <a:ln w="25560">
            <a:solidFill>
              <a:srgbClr val="0A2EC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53967DA8-25CB-4977-AE07-D840A9AB23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4875" y="6242052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Shape 4">
            <a:extLst>
              <a:ext uri="{FF2B5EF4-FFF2-40B4-BE49-F238E27FC236}">
                <a16:creationId xmlns:a16="http://schemas.microsoft.com/office/drawing/2014/main" id="{DBB3656E-E140-4D91-A3BC-A4A2ADB651B4}"/>
              </a:ext>
            </a:extLst>
          </p:cNvPr>
          <p:cNvSpPr txBox="1"/>
          <p:nvPr userDrawn="1"/>
        </p:nvSpPr>
        <p:spPr>
          <a:xfrm>
            <a:off x="9756775" y="6577014"/>
            <a:ext cx="2374900" cy="148951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525" b="1" spc="-1" dirty="0">
                <a:solidFill>
                  <a:srgbClr val="2E3192"/>
                </a:solidFill>
                <a:latin typeface="Palatino"/>
              </a:rPr>
              <a:t>Department of Electrical and Electronics Engineering</a:t>
            </a:r>
            <a:endParaRPr lang="en-IN" sz="525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8" name="TextShape 6">
            <a:extLst>
              <a:ext uri="{FF2B5EF4-FFF2-40B4-BE49-F238E27FC236}">
                <a16:creationId xmlns:a16="http://schemas.microsoft.com/office/drawing/2014/main" id="{77538C78-1CFC-4DC7-9F3D-E66390D27661}"/>
              </a:ext>
            </a:extLst>
          </p:cNvPr>
          <p:cNvSpPr txBox="1"/>
          <p:nvPr userDrawn="1"/>
        </p:nvSpPr>
        <p:spPr>
          <a:xfrm>
            <a:off x="134939" y="6440490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8BAA70A0-19D7-4674-A275-1A3E647F8FED}" type="datetime">
              <a:rPr lang="en-IN" sz="750" spc="-1">
                <a:solidFill>
                  <a:srgbClr val="2E3192"/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20-04-2023</a:t>
            </a:fld>
            <a:endParaRPr lang="en-IN" sz="750" spc="-1" dirty="0">
              <a:solidFill>
                <a:srgbClr val="2E3192"/>
              </a:solidFill>
              <a:latin typeface="Arial"/>
            </a:endParaRPr>
          </a:p>
        </p:txBody>
      </p:sp>
      <p:sp>
        <p:nvSpPr>
          <p:cNvPr id="9" name="Line 7">
            <a:extLst>
              <a:ext uri="{FF2B5EF4-FFF2-40B4-BE49-F238E27FC236}">
                <a16:creationId xmlns:a16="http://schemas.microsoft.com/office/drawing/2014/main" id="{557FE46A-2A72-4465-8B3B-9D0C5F8A630B}"/>
              </a:ext>
            </a:extLst>
          </p:cNvPr>
          <p:cNvSpPr/>
          <p:nvPr userDrawn="1"/>
        </p:nvSpPr>
        <p:spPr>
          <a:xfrm flipV="1">
            <a:off x="0" y="6183313"/>
            <a:ext cx="12192000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794"/>
            <a:ext cx="12192000" cy="864000"/>
          </a:xfrm>
          <a:prstGeom prst="rect">
            <a:avLst/>
          </a:prstGeom>
          <a:solidFill>
            <a:srgbClr val="2E3192"/>
          </a:solidFill>
        </p:spPr>
        <p:txBody>
          <a:bodyPr anchor="ctr">
            <a:normAutofit/>
          </a:bodyPr>
          <a:lstStyle>
            <a:lvl1pPr algn="ctr">
              <a:defRPr sz="2700" b="1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62310"/>
            <a:ext cx="12192000" cy="5209554"/>
          </a:xfrm>
          <a:prstGeom prst="rect">
            <a:avLst/>
          </a:prstGeom>
        </p:spPr>
        <p:txBody>
          <a:bodyPr/>
          <a:lstStyle>
            <a:lvl1pPr marL="1714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5143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8572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2001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1543050" indent="-1714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FBB3E09-21D7-4B5A-9B6A-B916CB3A6AE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2E3192"/>
                </a:solidFill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 dirty="0"/>
              <a:t>Switched Mode Power Converter</a:t>
            </a:r>
          </a:p>
        </p:txBody>
      </p:sp>
    </p:spTree>
    <p:extLst>
      <p:ext uri="{BB962C8B-B14F-4D97-AF65-F5344CB8AC3E}">
        <p14:creationId xmlns:p14="http://schemas.microsoft.com/office/powerpoint/2010/main" val="4238657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C2A7813C-85C2-496F-B47C-9CF7506BF4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7944" y="1397001"/>
            <a:ext cx="6605371" cy="4387151"/>
          </a:xfrm>
          <a:prstGeom prst="round2Diag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5B0FF6A-5748-4C81-8F1F-61F8AAB5788F}"/>
              </a:ext>
            </a:extLst>
          </p:cNvPr>
          <p:cNvSpPr txBox="1">
            <a:spLocks/>
          </p:cNvSpPr>
          <p:nvPr userDrawn="1"/>
        </p:nvSpPr>
        <p:spPr>
          <a:xfrm>
            <a:off x="136353" y="1225961"/>
            <a:ext cx="4984964" cy="4716288"/>
          </a:xfrm>
          <a:prstGeom prst="rect">
            <a:avLst/>
          </a:prstGeom>
          <a:solidFill>
            <a:srgbClr val="2E3192"/>
          </a:solidFill>
          <a:ln w="1143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contourW="12700">
            <a:bevelT w="152400" h="152400"/>
            <a:contourClr>
              <a:srgbClr val="FDB913"/>
            </a:contourClr>
          </a:sp3d>
        </p:spPr>
        <p:txBody>
          <a:bodyPr vert="horz" lIns="68580" tIns="34290" rIns="68580" bIns="34290" rtlCol="0" anchor="t">
            <a:normAutofit/>
            <a:sp3d extrusionH="57150" prstMaterial="metal">
              <a:bevelT w="304800" prst="artDeco"/>
              <a:bevelB w="292100"/>
            </a:sp3d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rgbClr val="FDB913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  <a:p>
            <a:endParaRPr kumimoji="0" lang="en-IN" sz="2100" b="1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aramond" panose="02020404030301010803" pitchFamily="18" charset="0"/>
              <a:ea typeface="+mj-ea"/>
              <a:cs typeface="+mj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11DCF33-ECD8-47AE-9FD4-45147426CB1C}"/>
              </a:ext>
            </a:extLst>
          </p:cNvPr>
          <p:cNvSpPr txBox="1">
            <a:spLocks/>
          </p:cNvSpPr>
          <p:nvPr userDrawn="1"/>
        </p:nvSpPr>
        <p:spPr>
          <a:xfrm>
            <a:off x="0" y="0"/>
            <a:ext cx="12192000" cy="863488"/>
          </a:xfrm>
          <a:prstGeom prst="rect">
            <a:avLst/>
          </a:prstGeom>
          <a:solidFill>
            <a:srgbClr val="2E3192"/>
          </a:solidFill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1" i="0" u="none" strike="noStrike" kern="1200" cap="none" spc="0" normalizeH="0" baseline="0" dirty="0">
                <a:ln>
                  <a:noFill/>
                </a:ln>
                <a:solidFill>
                  <a:srgbClr val="FDB913"/>
                </a:solidFill>
                <a:effectLst/>
                <a:uLnTx/>
                <a:uFillTx/>
                <a:latin typeface="Garamond" panose="02020404030301010803" pitchFamily="18" charset="0"/>
                <a:ea typeface="+mj-ea"/>
                <a:cs typeface="+mj-cs"/>
              </a:rPr>
              <a:t>Department of  Electrical and Electronics Engineering</a:t>
            </a:r>
          </a:p>
        </p:txBody>
      </p:sp>
      <p:sp>
        <p:nvSpPr>
          <p:cNvPr id="8" name="Line 3">
            <a:extLst>
              <a:ext uri="{FF2B5EF4-FFF2-40B4-BE49-F238E27FC236}">
                <a16:creationId xmlns:a16="http://schemas.microsoft.com/office/drawing/2014/main" id="{196A57E4-390B-4031-9EE0-1ABF67837D49}"/>
              </a:ext>
            </a:extLst>
          </p:cNvPr>
          <p:cNvSpPr/>
          <p:nvPr userDrawn="1"/>
        </p:nvSpPr>
        <p:spPr>
          <a:xfrm flipV="1">
            <a:off x="-361" y="6304723"/>
            <a:ext cx="12192361" cy="0"/>
          </a:xfrm>
          <a:prstGeom prst="line">
            <a:avLst/>
          </a:prstGeom>
          <a:ln w="2556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AC47F2-897C-4A6C-B3C1-EA48AB0E8C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8662" y="6338146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Shape 4">
            <a:extLst>
              <a:ext uri="{FF2B5EF4-FFF2-40B4-BE49-F238E27FC236}">
                <a16:creationId xmlns:a16="http://schemas.microsoft.com/office/drawing/2014/main" id="{45C8AC5A-FF38-4F6A-B1F9-65346D1F4CE2}"/>
              </a:ext>
            </a:extLst>
          </p:cNvPr>
          <p:cNvSpPr txBox="1"/>
          <p:nvPr userDrawn="1"/>
        </p:nvSpPr>
        <p:spPr>
          <a:xfrm>
            <a:off x="9131121" y="6647350"/>
            <a:ext cx="3000555" cy="172034"/>
          </a:xfrm>
          <a:prstGeom prst="rect">
            <a:avLst/>
          </a:prstGeom>
          <a:noFill/>
          <a:ln>
            <a:noFill/>
          </a:ln>
        </p:spPr>
        <p:txBody>
          <a:bodyPr wrap="square" lIns="67500" tIns="33750" rIns="67500" bIns="3375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675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675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325293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8596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</p:sldLayoutIdLst>
  <p:hf sldNum="0" hd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5pPr>
      <a:lvl6pPr marL="342900" algn="l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6pPr>
      <a:lvl7pPr marL="685800" algn="l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7pPr>
      <a:lvl8pPr marL="1028700" algn="l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8pPr>
      <a:lvl9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71450" indent="-171450" algn="l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22B62A4-F499-855C-0FC6-4CFD172C6E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734390"/>
              </p:ext>
            </p:extLst>
          </p:nvPr>
        </p:nvGraphicFramePr>
        <p:xfrm>
          <a:off x="609600" y="3657600"/>
          <a:ext cx="7772399" cy="1627836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480480">
                  <a:extLst>
                    <a:ext uri="{9D8B030D-6E8A-4147-A177-3AD203B41FA5}">
                      <a16:colId xmlns:a16="http://schemas.microsoft.com/office/drawing/2014/main" val="2527945332"/>
                    </a:ext>
                  </a:extLst>
                </a:gridCol>
                <a:gridCol w="2513837">
                  <a:extLst>
                    <a:ext uri="{9D8B030D-6E8A-4147-A177-3AD203B41FA5}">
                      <a16:colId xmlns:a16="http://schemas.microsoft.com/office/drawing/2014/main" val="3768103112"/>
                    </a:ext>
                  </a:extLst>
                </a:gridCol>
                <a:gridCol w="310477">
                  <a:extLst>
                    <a:ext uri="{9D8B030D-6E8A-4147-A177-3AD203B41FA5}">
                      <a16:colId xmlns:a16="http://schemas.microsoft.com/office/drawing/2014/main" val="3067626282"/>
                    </a:ext>
                  </a:extLst>
                </a:gridCol>
                <a:gridCol w="749771">
                  <a:extLst>
                    <a:ext uri="{9D8B030D-6E8A-4147-A177-3AD203B41FA5}">
                      <a16:colId xmlns:a16="http://schemas.microsoft.com/office/drawing/2014/main" val="476503900"/>
                    </a:ext>
                  </a:extLst>
                </a:gridCol>
                <a:gridCol w="2717834">
                  <a:extLst>
                    <a:ext uri="{9D8B030D-6E8A-4147-A177-3AD203B41FA5}">
                      <a16:colId xmlns:a16="http://schemas.microsoft.com/office/drawing/2014/main" val="1017429453"/>
                    </a:ext>
                  </a:extLst>
                </a:gridCol>
              </a:tblGrid>
              <a:tr h="3948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C000"/>
                          </a:solidFill>
                          <a:effectLst/>
                          <a:latin typeface="Garamond" panose="02020404030301010803" pitchFamily="18" charset="0"/>
                        </a:rPr>
                        <a:t>4NM20EE003</a:t>
                      </a: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C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</a:rPr>
                        <a:t>AKASH</a:t>
                      </a: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C000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9181149"/>
                  </a:ext>
                </a:extLst>
              </a:tr>
              <a:tr h="44338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C000"/>
                          </a:solidFill>
                          <a:effectLst/>
                          <a:latin typeface="Garamond" panose="02020404030301010803" pitchFamily="18" charset="0"/>
                        </a:rPr>
                        <a:t>4NM20EE009</a:t>
                      </a: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C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</a:rPr>
                        <a:t>ANWESH R SHETTY</a:t>
                      </a: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FFC000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IN" sz="1600" b="1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9341035"/>
                  </a:ext>
                </a:extLst>
              </a:tr>
              <a:tr h="3948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C000"/>
                          </a:solidFill>
                          <a:effectLst/>
                          <a:latin typeface="Garamond" panose="02020404030301010803" pitchFamily="18" charset="0"/>
                        </a:rPr>
                        <a:t>4NM20EE020</a:t>
                      </a: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C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</a:rPr>
                        <a:t>DHANUSH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8574086"/>
                  </a:ext>
                </a:extLst>
              </a:tr>
              <a:tr h="3948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N" sz="1600" b="1" dirty="0">
                          <a:solidFill>
                            <a:srgbClr val="FFC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</a:rPr>
                        <a:t>4NM20EE032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C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</a:rPr>
                        <a:t>KANZAL HAQ A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IN" sz="1600" b="1" dirty="0">
                        <a:solidFill>
                          <a:srgbClr val="FFC000"/>
                        </a:solidFill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081473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089F4158-1D35-F927-9245-408C4BAEAF96}"/>
              </a:ext>
            </a:extLst>
          </p:cNvPr>
          <p:cNvSpPr txBox="1"/>
          <p:nvPr/>
        </p:nvSpPr>
        <p:spPr>
          <a:xfrm>
            <a:off x="228600" y="1676400"/>
            <a:ext cx="46704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DB913"/>
                </a:solidFill>
              </a:rPr>
              <a:t>A compact high precision AC/DC DIGITAL AMMETER </a:t>
            </a:r>
            <a:endParaRPr lang="en-IN" sz="3200" dirty="0">
              <a:solidFill>
                <a:srgbClr val="FDB913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50758-2BB0-E7B4-7217-7627B1D6D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A0B5F-0BA7-1C6F-9A32-C3CA585B3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000" dirty="0"/>
              <a:t>To design a AC/DC digital ammeter.</a:t>
            </a:r>
          </a:p>
        </p:txBody>
      </p:sp>
    </p:spTree>
    <p:extLst>
      <p:ext uri="{BB962C8B-B14F-4D97-AF65-F5344CB8AC3E}">
        <p14:creationId xmlns:p14="http://schemas.microsoft.com/office/powerpoint/2010/main" val="2420226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Title 1">
            <a:extLst>
              <a:ext uri="{FF2B5EF4-FFF2-40B4-BE49-F238E27FC236}">
                <a16:creationId xmlns:a16="http://schemas.microsoft.com/office/drawing/2014/main" id="{3CEE27AE-74D3-4223-B402-1EA3480612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Introduction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34667A-962B-3C4E-EC37-FD2AC0E51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000" b="0" i="0" dirty="0">
                <a:solidFill>
                  <a:srgbClr val="222222"/>
                </a:solidFill>
                <a:effectLst/>
              </a:rPr>
              <a:t>Digital ammeter</a:t>
            </a:r>
            <a:r>
              <a:rPr lang="en-US" sz="2000" b="0" i="0" dirty="0">
                <a:effectLst/>
              </a:rPr>
              <a:t> is a </a:t>
            </a:r>
            <a:r>
              <a:rPr lang="en-US" sz="2000" dirty="0"/>
              <a:t>measuring instrument </a:t>
            </a:r>
            <a:r>
              <a:rPr lang="en-US" sz="2000" b="0" i="0" dirty="0">
                <a:effectLst/>
              </a:rPr>
              <a:t>used to measure the </a:t>
            </a:r>
            <a:r>
              <a:rPr lang="en-US" sz="2000" b="0" i="0" u="none" strike="noStrike" dirty="0">
                <a:effectLst/>
              </a:rPr>
              <a:t>current</a:t>
            </a:r>
            <a:r>
              <a:rPr lang="en-US" sz="2000" b="0" i="0" dirty="0">
                <a:effectLst/>
              </a:rPr>
              <a:t> in a </a:t>
            </a:r>
            <a:r>
              <a:rPr lang="en-US" sz="2000" b="0" i="0" u="none" strike="noStrike" dirty="0">
                <a:effectLst/>
              </a:rPr>
              <a:t>circuit and</a:t>
            </a:r>
            <a:r>
              <a:rPr lang="en-US" sz="2000" b="0" i="0" dirty="0">
                <a:solidFill>
                  <a:srgbClr val="222222"/>
                </a:solidFill>
                <a:effectLst/>
              </a:rPr>
              <a:t> displays it on a digital display. </a:t>
            </a:r>
            <a:r>
              <a:rPr lang="en-US" sz="2000" b="0" i="0" dirty="0">
                <a:effectLst/>
              </a:rPr>
              <a:t>The ammeter is usually connected in series with the circuit in which the current is to be measured. An ammeter usually has low </a:t>
            </a:r>
            <a:r>
              <a:rPr lang="en-US" sz="2000" b="0" i="0" u="none" strike="noStrike" dirty="0">
                <a:effectLst/>
              </a:rPr>
              <a:t>resistance</a:t>
            </a:r>
            <a:r>
              <a:rPr lang="en-US" sz="2000" b="0" i="0" dirty="0">
                <a:effectLst/>
              </a:rPr>
              <a:t> so that it does not cause a significant </a:t>
            </a:r>
            <a:r>
              <a:rPr lang="en-US" sz="2000" b="0" i="0" u="none" strike="noStrike" dirty="0">
                <a:effectLst/>
              </a:rPr>
              <a:t>voltage drop </a:t>
            </a:r>
            <a:r>
              <a:rPr lang="en-US" sz="2000" b="0" i="0" dirty="0">
                <a:effectLst/>
              </a:rPr>
              <a:t>in the circuit being measured</a:t>
            </a:r>
            <a:r>
              <a:rPr lang="en-US" sz="2000" b="0" i="0" dirty="0">
                <a:solidFill>
                  <a:srgbClr val="202122"/>
                </a:solidFill>
                <a:effectLst/>
              </a:rPr>
              <a:t>.</a:t>
            </a:r>
          </a:p>
        </p:txBody>
      </p:sp>
      <p:sp>
        <p:nvSpPr>
          <p:cNvPr id="12292" name="Slide Number Placeholder 3">
            <a:extLst>
              <a:ext uri="{FF2B5EF4-FFF2-40B4-BE49-F238E27FC236}">
                <a16:creationId xmlns:a16="http://schemas.microsoft.com/office/drawing/2014/main" id="{AB713D94-DD65-4E7B-BC41-3F954D011483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8F2C592-18C3-4DD2-93D8-DFDC84B0FBE7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Title 1">
            <a:extLst>
              <a:ext uri="{FF2B5EF4-FFF2-40B4-BE49-F238E27FC236}">
                <a16:creationId xmlns:a16="http://schemas.microsoft.com/office/drawing/2014/main" id="{4CB7BC7B-E06F-4625-B382-D2DC7D8368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Objectives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5A32E9-951B-7235-475F-C9D33CAD2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000" dirty="0"/>
              <a:t>To design and build a Digital Ammeter which can be used to measure both AC and DC current</a:t>
            </a:r>
          </a:p>
          <a:p>
            <a:pPr algn="just"/>
            <a:r>
              <a:rPr lang="en-US" sz="2000" dirty="0"/>
              <a:t>To have a wide range of measurements from a few hundred micro-Amperes to 10 Ampere</a:t>
            </a:r>
          </a:p>
          <a:p>
            <a:pPr algn="just"/>
            <a:r>
              <a:rPr lang="en-US" sz="2000" dirty="0"/>
              <a:t>An Auto ranging function to adjust the output without having to manually set the range</a:t>
            </a:r>
          </a:p>
          <a:p>
            <a:pPr algn="just"/>
            <a:r>
              <a:rPr lang="en-US" sz="2000" dirty="0"/>
              <a:t>To reduce the size of the device</a:t>
            </a:r>
            <a:endParaRPr lang="en-IN" sz="2000" dirty="0"/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03341DFF-6523-466C-8278-73B050EF5C1A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99BC6CD-46A1-43A2-A2D9-46D299B6D087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Title 1">
            <a:extLst>
              <a:ext uri="{FF2B5EF4-FFF2-40B4-BE49-F238E27FC236}">
                <a16:creationId xmlns:a16="http://schemas.microsoft.com/office/drawing/2014/main" id="{3D580029-D219-45B0-BC9D-8B24BB28A9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Problem Definition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0826DE-DF6D-4ED0-61FF-364ECD971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sz="20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To build a digital </a:t>
            </a:r>
            <a:r>
              <a:rPr lang="en-IN" sz="2000" dirty="0">
                <a:ea typeface="Times New Roman" panose="02020603050405020304" pitchFamily="18" charset="0"/>
                <a:cs typeface="Times New Roman" panose="02020603050405020304" pitchFamily="18" charset="0"/>
              </a:rPr>
              <a:t>ammeter</a:t>
            </a:r>
            <a:r>
              <a:rPr lang="en-IN" sz="20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capable of measuring </a:t>
            </a:r>
            <a:r>
              <a:rPr lang="en-IN" sz="2000" dirty="0">
                <a:ea typeface="Times New Roman" panose="02020603050405020304" pitchFamily="18" charset="0"/>
                <a:cs typeface="Times New Roman" panose="02020603050405020304" pitchFamily="18" charset="0"/>
              </a:rPr>
              <a:t>current</a:t>
            </a:r>
            <a:r>
              <a:rPr lang="en-IN" sz="20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value of both AC and DC system.</a:t>
            </a:r>
          </a:p>
          <a:p>
            <a:pPr algn="just"/>
            <a:r>
              <a:rPr lang="en-IN" sz="2000" dirty="0">
                <a:ea typeface="Times New Roman" panose="02020603050405020304" pitchFamily="18" charset="0"/>
                <a:cs typeface="Times New Roman" panose="02020603050405020304" pitchFamily="18" charset="0"/>
              </a:rPr>
              <a:t>Goal is to build a device which can measure current from 100uA to 10A.</a:t>
            </a:r>
          </a:p>
        </p:txBody>
      </p:sp>
      <p:sp>
        <p:nvSpPr>
          <p:cNvPr id="13316" name="Slide Number Placeholder 3">
            <a:extLst>
              <a:ext uri="{FF2B5EF4-FFF2-40B4-BE49-F238E27FC236}">
                <a16:creationId xmlns:a16="http://schemas.microsoft.com/office/drawing/2014/main" id="{172B3407-9F2C-497D-AAE6-E86F441CEF2E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ADE47BA-BD8F-4204-974C-774C2BD06C79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Title 1">
            <a:extLst>
              <a:ext uri="{FF2B5EF4-FFF2-40B4-BE49-F238E27FC236}">
                <a16:creationId xmlns:a16="http://schemas.microsoft.com/office/drawing/2014/main" id="{7236B343-8CBE-421A-ABB7-7FFCF4ECA6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Project Description</a:t>
            </a:r>
          </a:p>
        </p:txBody>
      </p:sp>
      <p:sp>
        <p:nvSpPr>
          <p:cNvPr id="15364" name="Slide Number Placeholder 3">
            <a:extLst>
              <a:ext uri="{FF2B5EF4-FFF2-40B4-BE49-F238E27FC236}">
                <a16:creationId xmlns:a16="http://schemas.microsoft.com/office/drawing/2014/main" id="{6A21F277-E75C-4A10-AB31-55B8F8E01A79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D189017-3551-49E3-B0BC-2808C21F8BE1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5365" name="Rectangle 2">
            <a:extLst>
              <a:ext uri="{FF2B5EF4-FFF2-40B4-BE49-F238E27FC236}">
                <a16:creationId xmlns:a16="http://schemas.microsoft.com/office/drawing/2014/main" id="{1B776799-0E5E-4C75-83A5-CD986BA39C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143000"/>
            <a:ext cx="8534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6C3523-39AD-2A8E-CD03-AAB805F74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sz="2000" b="1" dirty="0"/>
              <a:t>Hall current sensor </a:t>
            </a:r>
            <a:r>
              <a:rPr lang="en-IN" sz="2000" dirty="0"/>
              <a:t>– </a:t>
            </a:r>
            <a:r>
              <a:rPr lang="en-US" sz="2000" dirty="0"/>
              <a:t>Applied current flowing through the low resistance copper conduction path generates a magnetic field which is sensed by the integrated Hall IC and converted into a proportional voltage.</a:t>
            </a:r>
          </a:p>
          <a:p>
            <a:pPr algn="just"/>
            <a:r>
              <a:rPr lang="en-US" sz="2000" b="1" dirty="0"/>
              <a:t>Analog to Digital Converter </a:t>
            </a:r>
            <a:r>
              <a:rPr lang="en-US" sz="2000" dirty="0"/>
              <a:t>– Converts the analog signal from the sensor to digital 16 bit signal.</a:t>
            </a:r>
          </a:p>
          <a:p>
            <a:pPr algn="just"/>
            <a:r>
              <a:rPr lang="en-US" sz="2000" b="1" dirty="0"/>
              <a:t>Microcontroller </a:t>
            </a:r>
            <a:r>
              <a:rPr lang="en-US" sz="2000" dirty="0"/>
              <a:t>– To interface ADC and LCD display.</a:t>
            </a:r>
          </a:p>
          <a:p>
            <a:pPr algn="just"/>
            <a:r>
              <a:rPr lang="en-US" sz="2000" b="1" dirty="0"/>
              <a:t>LCD </a:t>
            </a:r>
            <a:r>
              <a:rPr lang="en-US" sz="2000" dirty="0"/>
              <a:t>– 16x2 LCD to display measured current.</a:t>
            </a:r>
            <a:endParaRPr lang="en-IN" sz="20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Title 1">
            <a:extLst>
              <a:ext uri="{FF2B5EF4-FFF2-40B4-BE49-F238E27FC236}">
                <a16:creationId xmlns:a16="http://schemas.microsoft.com/office/drawing/2014/main" id="{7236B343-8CBE-421A-ABB7-7FFCF4ECA6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BLOCK DIAGRAM</a:t>
            </a:r>
          </a:p>
        </p:txBody>
      </p:sp>
      <p:sp>
        <p:nvSpPr>
          <p:cNvPr id="15364" name="Slide Number Placeholder 3">
            <a:extLst>
              <a:ext uri="{FF2B5EF4-FFF2-40B4-BE49-F238E27FC236}">
                <a16:creationId xmlns:a16="http://schemas.microsoft.com/office/drawing/2014/main" id="{6A21F277-E75C-4A10-AB31-55B8F8E01A79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D189017-3551-49E3-B0BC-2808C21F8BE1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5365" name="Rectangle 2">
            <a:extLst>
              <a:ext uri="{FF2B5EF4-FFF2-40B4-BE49-F238E27FC236}">
                <a16:creationId xmlns:a16="http://schemas.microsoft.com/office/drawing/2014/main" id="{1B776799-0E5E-4C75-83A5-CD986BA39C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143000"/>
            <a:ext cx="8534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0AC0D173-5AFD-F26A-8186-DB3A90B58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303" y="533400"/>
            <a:ext cx="9339394" cy="6603276"/>
          </a:xfrm>
        </p:spPr>
      </p:pic>
    </p:spTree>
    <p:extLst>
      <p:ext uri="{BB962C8B-B14F-4D97-AF65-F5344CB8AC3E}">
        <p14:creationId xmlns:p14="http://schemas.microsoft.com/office/powerpoint/2010/main" val="967302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F664D20B-D3D1-4267-8CC5-966A0A9CD7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301AE-D3A1-C1DD-7A6E-19A3C16E3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>
              <a:buFont typeface="+mj-lt"/>
              <a:buAutoNum type="arabicPeriod"/>
            </a:pPr>
            <a:r>
              <a:rPr lang="en-US" sz="2000" dirty="0"/>
              <a:t>P. Petrovic, "New digital multimeter for accurate measurement of synchronously sampled AC signals," in IEEE Transactions on Instrumentation and Measurement, vol. 53, no. 3, pp. 716-725, June 2004, </a:t>
            </a:r>
            <a:r>
              <a:rPr lang="en-US" sz="2000" dirty="0" err="1"/>
              <a:t>doi</a:t>
            </a:r>
            <a:r>
              <a:rPr lang="en-US" sz="2000" dirty="0"/>
              <a:t>: 10.1109/TIM.2004.827313.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IN" sz="2000" dirty="0"/>
              <a:t>L. </a:t>
            </a:r>
            <a:r>
              <a:rPr lang="en-IN" sz="2000" dirty="0" err="1"/>
              <a:t>Sevgi</a:t>
            </a:r>
            <a:r>
              <a:rPr lang="en-IN" sz="2000" dirty="0"/>
              <a:t>, " Digital Multi-Meters and Basic Measurements," in IEEE Antennas and Propagation Magazine, vol. 49, no. 4, pp. 232-237, Aug. 2007, </a:t>
            </a:r>
            <a:r>
              <a:rPr lang="en-IN" sz="2000" dirty="0" err="1"/>
              <a:t>doi</a:t>
            </a:r>
            <a:r>
              <a:rPr lang="en-IN" sz="2000" dirty="0"/>
              <a:t>: 10.1109/MAP.2007.4385653.</a:t>
            </a:r>
            <a:endParaRPr lang="en-US" sz="2000" dirty="0"/>
          </a:p>
          <a:p>
            <a:pPr marL="342900" indent="-342900" algn="l">
              <a:buFont typeface="+mj-lt"/>
              <a:buAutoNum type="arabicPeriod"/>
            </a:pPr>
            <a:r>
              <a:rPr lang="en-US" sz="2000" dirty="0"/>
              <a:t>Datasheet of Hall Effect sensor (ACS712)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2000" dirty="0"/>
              <a:t>Datasheet of PIC Microcontroller (PIC24F04KA201)</a:t>
            </a:r>
            <a:endParaRPr lang="en-IN" sz="2000" dirty="0">
              <a:latin typeface="Garamond" panose="020204040303010108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C26068E6-7BD7-47F0-B8FB-BD5844D8E58E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2DF77E5-B78B-414B-918D-BBF6761428BB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9460" name="Rectangle 2">
            <a:extLst>
              <a:ext uri="{FF2B5EF4-FFF2-40B4-BE49-F238E27FC236}">
                <a16:creationId xmlns:a16="http://schemas.microsoft.com/office/drawing/2014/main" id="{F89D0B64-C0D6-4C3D-9DA4-99149E42B4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143000"/>
            <a:ext cx="8534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>
            <a:extLst>
              <a:ext uri="{FF2B5EF4-FFF2-40B4-BE49-F238E27FC236}">
                <a16:creationId xmlns:a16="http://schemas.microsoft.com/office/drawing/2014/main" id="{0D841592-FD77-4AD1-A628-5E1187DFB2C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dirty="0"/>
              <a:t>Thank You</a:t>
            </a:r>
          </a:p>
        </p:txBody>
      </p:sp>
      <p:sp>
        <p:nvSpPr>
          <p:cNvPr id="20483" name="Slide Number Placeholder 3">
            <a:extLst>
              <a:ext uri="{FF2B5EF4-FFF2-40B4-BE49-F238E27FC236}">
                <a16:creationId xmlns:a16="http://schemas.microsoft.com/office/drawing/2014/main" id="{C97E5769-FBF0-4EE1-BAE1-C23AE7A0D3DA}"/>
              </a:ext>
            </a:extLst>
          </p:cNvPr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11277600" y="6300788"/>
            <a:ext cx="914400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DC46F4A-F6AF-482A-8424-7CA370B2D3C6}" type="slidenum">
              <a:rPr lang="en-IN" altLang="en-US" sz="18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IN" altLang="en-US" sz="18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NMAMIT-Theme</Template>
  <TotalTime>3244</TotalTime>
  <Words>375</Words>
  <Application>Microsoft Office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Garamond</vt:lpstr>
      <vt:lpstr>Palatino</vt:lpstr>
      <vt:lpstr>Times New Roman</vt:lpstr>
      <vt:lpstr>Wingdings</vt:lpstr>
      <vt:lpstr>2_Office Theme</vt:lpstr>
      <vt:lpstr>PowerPoint Presentation</vt:lpstr>
      <vt:lpstr>Aim</vt:lpstr>
      <vt:lpstr>Introduction</vt:lpstr>
      <vt:lpstr>Objectives</vt:lpstr>
      <vt:lpstr>Problem Definition</vt:lpstr>
      <vt:lpstr>Project Description</vt:lpstr>
      <vt:lpstr>BLOCK DIAGRAM</vt:lpstr>
      <vt:lpstr>References</vt:lpstr>
      <vt:lpstr>Thank You</vt:lpstr>
    </vt:vector>
  </TitlesOfParts>
  <Company>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Integrated Circuit</dc:title>
  <dc:creator>NITTE</dc:creator>
  <cp:lastModifiedBy>kanzalhaqakanju .</cp:lastModifiedBy>
  <cp:revision>59</cp:revision>
  <dcterms:created xsi:type="dcterms:W3CDTF">2008-12-26T11:23:02Z</dcterms:created>
  <dcterms:modified xsi:type="dcterms:W3CDTF">2023-04-20T03:24:25Z</dcterms:modified>
</cp:coreProperties>
</file>

<file path=docProps/thumbnail.jpeg>
</file>